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4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725b29fc5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725b29fc5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725b29fc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725b29fc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725b29fc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725b29fc5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725b29fc5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725b29fc5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725b29fc5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725b29fc5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725b29fc5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725b29fc5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725b29fc5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725b29fc5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725b29fc5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725b29fc5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725b29fc5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725b29fc5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p/vqspm3rrrj2m/presentation/?present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h.wave.video/672eaf5e226898d15f39673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KvO0Id3rh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ato2QvjbMF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Српски језик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2"/>
            <a:ext cx="8222100" cy="19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2800" dirty="0"/>
              <a:t>Две козе; Два јарца,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2800" dirty="0"/>
              <a:t>Доситеј Обрадовић              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2800" dirty="0"/>
              <a:t>                                                               </a:t>
            </a:r>
            <a:r>
              <a:rPr lang="sr" sz="2000" dirty="0"/>
              <a:t>Мирјана Боторић </a:t>
            </a:r>
            <a:r>
              <a:rPr lang="sr" sz="2800" dirty="0"/>
              <a:t>                                                                                                                                                                                         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Домаћи задатак</a:t>
            </a:r>
            <a:endParaRPr/>
          </a:p>
        </p:txBody>
      </p:sp>
      <p:sp>
        <p:nvSpPr>
          <p:cNvPr id="129" name="Google Shape;129;p22">
            <a:hlinkClick r:id="rId3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71900" y="1003900"/>
            <a:ext cx="8222100" cy="40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Као на примеру басне ,,Два јарца”, илустровати и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r" dirty="0"/>
              <a:t>басну ,,Две козе”, у облику стрипа од 4. слике.</a:t>
            </a:r>
            <a:endParaRPr/>
          </a:p>
        </p:txBody>
      </p:sp>
      <p:sp>
        <p:nvSpPr>
          <p:cNvPr id="130" name="Google Shape;130;p22"/>
          <p:cNvSpPr txBox="1"/>
          <p:nvPr/>
        </p:nvSpPr>
        <p:spPr>
          <a:xfrm>
            <a:off x="385150" y="1353400"/>
            <a:ext cx="5206200" cy="5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 u="sng" dirty="0">
                <a:solidFill>
                  <a:schemeClr val="accent5"/>
                </a:solidFill>
                <a:hlinkClick r:id="rId3"/>
              </a:rPr>
              <a:t>https://prezi.com/p/vqspm3rrrj2m/presentation/?present=1</a:t>
            </a:r>
            <a:endParaRPr sz="1800"/>
          </a:p>
        </p:txBody>
      </p:sp>
      <p:pic>
        <p:nvPicPr>
          <p:cNvPr id="131" name="Google Shape;13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0825" y="1353391"/>
            <a:ext cx="2814025" cy="3203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>
            <a:hlinkClick r:id="rId3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02325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sr" sz="2000" dirty="0"/>
              <a:t>Погледајте занимљив видео.</a:t>
            </a:r>
            <a:endParaRPr sz="2000"/>
          </a:p>
        </p:txBody>
      </p:sp>
      <p:sp>
        <p:nvSpPr>
          <p:cNvPr id="74" name="Google Shape;74;p14">
            <a:hlinkClick r:id="rId3"/>
          </p:cNvPr>
          <p:cNvSpPr txBox="1"/>
          <p:nvPr/>
        </p:nvSpPr>
        <p:spPr>
          <a:xfrm>
            <a:off x="702325" y="244850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u="sng">
                <a:solidFill>
                  <a:schemeClr val="hlink"/>
                </a:solidFill>
                <a:hlinkClick r:id="rId3"/>
              </a:rPr>
              <a:t>https://watc</a:t>
            </a:r>
            <a:r>
              <a:rPr lang="sr" u="sng">
                <a:solidFill>
                  <a:schemeClr val="hlink"/>
                </a:solidFill>
                <a:hlinkClick r:id="rId3"/>
              </a:rPr>
              <a:t>h.w</a:t>
            </a:r>
            <a:r>
              <a:rPr lang="sr" u="sng">
                <a:solidFill>
                  <a:schemeClr val="hlink"/>
                </a:solidFill>
                <a:hlinkClick r:id="rId3"/>
              </a:rPr>
              <a:t>ave.</a:t>
            </a:r>
            <a:r>
              <a:rPr lang="sr" u="sng">
                <a:solidFill>
                  <a:schemeClr val="hlink"/>
                </a:solidFill>
                <a:hlinkClick r:id="rId3"/>
              </a:rPr>
              <a:t>v</a:t>
            </a:r>
            <a:r>
              <a:rPr lang="sr" u="sng">
                <a:solidFill>
                  <a:schemeClr val="hlink"/>
                </a:solidFill>
                <a:hlinkClick r:id="rId3"/>
              </a:rPr>
              <a:t>ideo/672eaf5e226898d15f39673e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6750" y="1024425"/>
            <a:ext cx="2838750" cy="280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Басне 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4294967295"/>
          </p:nvPr>
        </p:nvSpPr>
        <p:spPr>
          <a:xfrm>
            <a:off x="94800" y="979125"/>
            <a:ext cx="8954400" cy="39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/>
              <a:t>Басне</a:t>
            </a:r>
            <a:r>
              <a:rPr lang="sr"/>
              <a:t> су кратке приче у којима главну улогу имају животиње приказане са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/>
              <a:t>људским особинама (говором, </a:t>
            </a:r>
            <a:r>
              <a:rPr lang="sr" b="1"/>
              <a:t>врлинама</a:t>
            </a:r>
            <a:r>
              <a:rPr lang="sr"/>
              <a:t>, </a:t>
            </a:r>
            <a:r>
              <a:rPr lang="sr" b="1"/>
              <a:t>манама</a:t>
            </a:r>
            <a:r>
              <a:rPr lang="sr"/>
              <a:t>, склоностима,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/>
              <a:t>тежњама и сл.). Оне увек садрже нешто поучно за читаоца.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r"/>
              <a:t>Те </a:t>
            </a:r>
            <a:r>
              <a:rPr lang="sr" b="1"/>
              <a:t>поуке</a:t>
            </a:r>
            <a:r>
              <a:rPr lang="sr"/>
              <a:t> или </a:t>
            </a:r>
            <a:r>
              <a:rPr lang="sr" b="1"/>
              <a:t>поруке</a:t>
            </a:r>
            <a:r>
              <a:rPr lang="sr"/>
              <a:t> су значајне истине о животу.</a:t>
            </a: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 rotWithShape="1">
          <a:blip r:embed="rId3">
            <a:alphaModFix/>
          </a:blip>
          <a:srcRect b="2657"/>
          <a:stretch/>
        </p:blipFill>
        <p:spPr>
          <a:xfrm>
            <a:off x="6012275" y="2571750"/>
            <a:ext cx="2639900" cy="22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body" idx="4294967295"/>
          </p:nvPr>
        </p:nvSpPr>
        <p:spPr>
          <a:xfrm>
            <a:off x="-74375" y="161125"/>
            <a:ext cx="9144000" cy="18568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b="1" dirty="0"/>
              <a:t>    Врлине</a:t>
            </a:r>
            <a:r>
              <a:rPr lang="sr" dirty="0"/>
              <a:t> су добре особине. На пример: правда,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dirty="0"/>
              <a:t>    доброта, храброст, мудрост, искреност…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dirty="0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dirty="0"/>
              <a:t>                     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dirty="0"/>
              <a:t>                        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9113" y="575500"/>
            <a:ext cx="1798800" cy="161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9825" y="2415050"/>
            <a:ext cx="1857374" cy="179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87;p16"/>
          <p:cNvSpPr txBox="1">
            <a:spLocks/>
          </p:cNvSpPr>
          <p:nvPr/>
        </p:nvSpPr>
        <p:spPr>
          <a:xfrm>
            <a:off x="0" y="2783457"/>
            <a:ext cx="9144000" cy="1557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   Мане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су лоше особине. На пример: тврдоглавост,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   лењост, лукавство, превара...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Доситеј Обрадовић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4294967295"/>
          </p:nvPr>
        </p:nvSpPr>
        <p:spPr>
          <a:xfrm>
            <a:off x="471900" y="681675"/>
            <a:ext cx="8222100" cy="918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Најпознатији писци басни су: Доситеј Обрадовић, Езоп, Ла Фонтен, Крилов</a:t>
            </a:r>
            <a:r>
              <a:rPr lang="sr" dirty="0" smtClean="0"/>
              <a:t>...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2764" y="2312625"/>
            <a:ext cx="3346375" cy="22893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5;p17"/>
          <p:cNvSpPr txBox="1">
            <a:spLocks/>
          </p:cNvSpPr>
          <p:nvPr/>
        </p:nvSpPr>
        <p:spPr>
          <a:xfrm>
            <a:off x="476780" y="1371600"/>
            <a:ext cx="8222100" cy="414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Доситеј Обрадовић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је српски просветитељ и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писац басни ( ,,Две козе”, ,,Два јарца”,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,,Коњ и магаре”, ,,Лав и миш”...).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Две козе      Два јарца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4294967295"/>
          </p:nvPr>
        </p:nvSpPr>
        <p:spPr>
          <a:xfrm>
            <a:off x="471900" y="1103075"/>
            <a:ext cx="8222100" cy="35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Послушајте басне.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sr"/>
              <a:t>Две козе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u="sng">
                <a:solidFill>
                  <a:schemeClr val="hlink"/>
                </a:solidFill>
                <a:hlinkClick r:id="rId3"/>
              </a:rPr>
              <a:t>https://www.youtube.com/watch?v=eKvO0Id3rhQ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sr"/>
              <a:t>Два јарца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r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https://www.youtube.com/watch?v=ato2QvjbMF4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Непознате речи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4294967295"/>
          </p:nvPr>
        </p:nvSpPr>
        <p:spPr>
          <a:xfrm>
            <a:off x="471900" y="818000"/>
            <a:ext cx="8222100" cy="40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/>
              <a:t>брвно</a:t>
            </a:r>
            <a:r>
              <a:rPr lang="sr"/>
              <a:t> - стабло дрвета које служи уместо моста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b="1"/>
              <a:t>битка</a:t>
            </a:r>
            <a:r>
              <a:rPr lang="sr"/>
              <a:t> - борба између животиња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b="1"/>
              <a:t>нарогушити</a:t>
            </a:r>
            <a:r>
              <a:rPr lang="sr"/>
              <a:t> - љутит, спреман за борбу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b="1"/>
              <a:t>грунути</a:t>
            </a:r>
            <a:r>
              <a:rPr lang="sr"/>
              <a:t> - јако, силно ударити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r" b="1"/>
              <a:t>провалија</a:t>
            </a:r>
            <a:r>
              <a:rPr lang="sr"/>
              <a:t> - понор без дна</a:t>
            </a: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 rotWithShape="1">
          <a:blip r:embed="rId3">
            <a:alphaModFix/>
          </a:blip>
          <a:srcRect b="7552"/>
          <a:stretch/>
        </p:blipFill>
        <p:spPr>
          <a:xfrm>
            <a:off x="6091450" y="1646550"/>
            <a:ext cx="1905000" cy="250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Анализа басни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4294967295"/>
          </p:nvPr>
        </p:nvSpPr>
        <p:spPr>
          <a:xfrm>
            <a:off x="0" y="3884767"/>
            <a:ext cx="5619189" cy="9484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buNone/>
            </a:pPr>
            <a:r>
              <a:rPr lang="sr-Cyrl-RS" sz="1600" dirty="0" smtClean="0"/>
              <a:t> Упоредите понашање јарчева са понашањем коза 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 rotWithShape="1">
          <a:blip r:embed="rId3">
            <a:alphaModFix/>
          </a:blip>
          <a:srcRect b="7927"/>
          <a:stretch/>
        </p:blipFill>
        <p:spPr>
          <a:xfrm>
            <a:off x="6040250" y="1750038"/>
            <a:ext cx="1905000" cy="2535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15;p20"/>
          <p:cNvSpPr txBox="1">
            <a:spLocks/>
          </p:cNvSpPr>
          <p:nvPr/>
        </p:nvSpPr>
        <p:spPr>
          <a:xfrm>
            <a:off x="0" y="672730"/>
            <a:ext cx="3429000" cy="75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Ко се среће на брвну?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Google Shape;115;p20"/>
          <p:cNvSpPr txBox="1">
            <a:spLocks/>
          </p:cNvSpPr>
          <p:nvPr/>
        </p:nvSpPr>
        <p:spPr>
          <a:xfrm>
            <a:off x="1" y="1147197"/>
            <a:ext cx="4264948" cy="715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lang="sr-Cyrl-RS" sz="16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Шта говоре јарчеви један другоме?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" name="Google Shape;115;p20"/>
          <p:cNvSpPr txBox="1">
            <a:spLocks/>
          </p:cNvSpPr>
          <p:nvPr/>
        </p:nvSpPr>
        <p:spPr>
          <a:xfrm>
            <a:off x="0" y="1582627"/>
            <a:ext cx="5462286" cy="1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lang="sr-Cyrl-RS" sz="16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Које су особине испољили таквим понашањем?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115;p20"/>
          <p:cNvSpPr txBox="1">
            <a:spLocks/>
          </p:cNvSpPr>
          <p:nvPr/>
        </p:nvSpPr>
        <p:spPr>
          <a:xfrm>
            <a:off x="0" y="1883227"/>
            <a:ext cx="3387618" cy="859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Шта се догодило јарцима?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115;p20"/>
          <p:cNvSpPr txBox="1">
            <a:spLocks/>
          </p:cNvSpPr>
          <p:nvPr/>
        </p:nvSpPr>
        <p:spPr>
          <a:xfrm>
            <a:off x="0" y="2372778"/>
            <a:ext cx="3387618" cy="97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lang="sr-Cyrl-RS" sz="16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Ко се срео на узаној стази?</a:t>
            </a: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115;p20"/>
          <p:cNvSpPr txBox="1">
            <a:spLocks/>
          </p:cNvSpPr>
          <p:nvPr/>
        </p:nvSpPr>
        <p:spPr>
          <a:xfrm>
            <a:off x="0" y="2871646"/>
            <a:ext cx="2752163" cy="97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Шта</a:t>
            </a:r>
            <a:r>
              <a:rPr kumimoji="0" lang="sr-Cyrl-RS" sz="1600" b="0" i="0" u="none" strike="noStrike" kern="0" cap="none" spc="0" normalizeH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су урадиле козе?</a:t>
            </a: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15;p20"/>
          <p:cNvSpPr txBox="1">
            <a:spLocks/>
          </p:cNvSpPr>
          <p:nvPr/>
        </p:nvSpPr>
        <p:spPr>
          <a:xfrm>
            <a:off x="0" y="3377830"/>
            <a:ext cx="3387618" cy="97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Које особине имају козе?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15;p20"/>
          <p:cNvSpPr txBox="1">
            <a:spLocks/>
          </p:cNvSpPr>
          <p:nvPr/>
        </p:nvSpPr>
        <p:spPr>
          <a:xfrm>
            <a:off x="0" y="4417416"/>
            <a:ext cx="3387618" cy="726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Ко</a:t>
            </a:r>
            <a:r>
              <a:rPr kumimoji="0" lang="sr-Cyrl-RS" sz="1600" b="0" i="0" u="none" strike="noStrike" kern="0" cap="none" spc="0" normalizeH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је боље поступио</a:t>
            </a:r>
            <a:r>
              <a:rPr kumimoji="0" lang="sr-Cyrl-R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600" b="0" i="0" u="none" strike="noStrike" kern="0" cap="none" spc="0" normalizeH="0" baseline="0" noProof="0" dirty="0" smtClean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None/>
              <a:tabLst/>
              <a:defRPr/>
            </a:pPr>
            <a:endParaRPr kumimoji="0" lang="sr-Cyrl-RS" sz="1800" b="0" i="0" u="none" strike="noStrike" kern="0" cap="none" spc="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uild="p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Особине ликова и поруке</a:t>
            </a:r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4294967295"/>
          </p:nvPr>
        </p:nvSpPr>
        <p:spPr>
          <a:xfrm>
            <a:off x="471900" y="917150"/>
            <a:ext cx="7861800" cy="37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1600" b="1" dirty="0"/>
              <a:t>Особине ликова: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sz="1600" i="1" dirty="0"/>
              <a:t>Козе</a:t>
            </a:r>
            <a:r>
              <a:rPr lang="sr" sz="1600" dirty="0"/>
              <a:t> - стрпљиве, мудре, сложне, паметне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sz="1600" i="1" dirty="0"/>
              <a:t>Јарчеви</a:t>
            </a:r>
            <a:r>
              <a:rPr lang="sr" sz="1600" dirty="0"/>
              <a:t> - тврдоглави, несложни, лакомислени, инате се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sz="1600" b="1" dirty="0"/>
              <a:t>Поруке: 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sz="1600" dirty="0"/>
              <a:t>Од ината нема горег заната;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sz="1600" dirty="0"/>
              <a:t>Стрпљен, спашен;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r" sz="1600" dirty="0"/>
              <a:t>Слога кућу гради, а неслога разграђује;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r" sz="1600" dirty="0"/>
              <a:t>Никад слога изгубила није.</a:t>
            </a:r>
            <a:endParaRPr sz="1600"/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7700" y="2664675"/>
            <a:ext cx="2441600" cy="15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348</Words>
  <PresentationFormat>On-screen Show (16:9)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Roboto</vt:lpstr>
      <vt:lpstr>Material</vt:lpstr>
      <vt:lpstr>Српски језик</vt:lpstr>
      <vt:lpstr>Slide 2</vt:lpstr>
      <vt:lpstr>Басне </vt:lpstr>
      <vt:lpstr>Slide 4</vt:lpstr>
      <vt:lpstr>Доситеј Обрадовић</vt:lpstr>
      <vt:lpstr>Две козе      Два јарца</vt:lpstr>
      <vt:lpstr>Непознате речи</vt:lpstr>
      <vt:lpstr>Анализа басни</vt:lpstr>
      <vt:lpstr>Особине ликова и поруке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cp:lastModifiedBy>Dom ucenika3</cp:lastModifiedBy>
  <cp:revision>3</cp:revision>
  <dcterms:modified xsi:type="dcterms:W3CDTF">2020-05-07T14:55:15Z</dcterms:modified>
</cp:coreProperties>
</file>